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74" r:id="rId2"/>
  </p:sldIdLst>
  <p:sldSz cx="29260800" cy="36576000"/>
  <p:notesSz cx="7010400" cy="9296400"/>
  <p:defaultText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92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99FF33"/>
    <a:srgbClr val="00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94614" autoAdjust="0"/>
  </p:normalViewPr>
  <p:slideViewPr>
    <p:cSldViewPr>
      <p:cViewPr>
        <p:scale>
          <a:sx n="38" d="100"/>
          <a:sy n="38" d="100"/>
        </p:scale>
        <p:origin x="2912" y="120"/>
      </p:cViewPr>
      <p:guideLst>
        <p:guide orient="horz" pos="11520"/>
        <p:guide pos="9216"/>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4013B3-7A9E-4109-B3F0-7E6566598464}" type="datetimeFigureOut">
              <a:rPr lang="en-US" smtClean="0"/>
              <a:t>3/16/19</a:t>
            </a:fld>
            <a:endParaRPr lang="en-US"/>
          </a:p>
        </p:txBody>
      </p:sp>
      <p:sp>
        <p:nvSpPr>
          <p:cNvPr id="4" name="Slide Image Placeholder 3"/>
          <p:cNvSpPr>
            <a:spLocks noGrp="1" noRot="1" noChangeAspect="1"/>
          </p:cNvSpPr>
          <p:nvPr>
            <p:ph type="sldImg" idx="2"/>
          </p:nvPr>
        </p:nvSpPr>
        <p:spPr>
          <a:xfrm>
            <a:off x="2111375" y="696913"/>
            <a:ext cx="278765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B0E3848-CD63-4125-B75B-035E0AD4ADB9}" type="slidenum">
              <a:rPr lang="en-US" smtClean="0"/>
              <a:t>‹#›</a:t>
            </a:fld>
            <a:endParaRPr lang="en-US"/>
          </a:p>
        </p:txBody>
      </p:sp>
    </p:spTree>
    <p:extLst>
      <p:ext uri="{BB962C8B-B14F-4D97-AF65-F5344CB8AC3E}">
        <p14:creationId xmlns:p14="http://schemas.microsoft.com/office/powerpoint/2010/main" val="1749766708"/>
      </p:ext>
    </p:extLst>
  </p:cSld>
  <p:clrMap bg1="lt1" tx1="dk1" bg2="lt2" tx2="dk2" accent1="accent1" accent2="accent2" accent3="accent3" accent4="accent4" accent5="accent5" accent6="accent6" hlink="hlink" folHlink="folHlink"/>
  <p:notesStyle>
    <a:lvl1pPr marL="0" algn="l" defTabSz="3762024" rtl="0" eaLnBrk="1" latinLnBrk="0" hangingPunct="1">
      <a:defRPr sz="4900" kern="1200">
        <a:solidFill>
          <a:schemeClr val="tx1"/>
        </a:solidFill>
        <a:latin typeface="+mn-lt"/>
        <a:ea typeface="+mn-ea"/>
        <a:cs typeface="+mn-cs"/>
      </a:defRPr>
    </a:lvl1pPr>
    <a:lvl2pPr marL="1881012" algn="l" defTabSz="3762024" rtl="0" eaLnBrk="1" latinLnBrk="0" hangingPunct="1">
      <a:defRPr sz="4900" kern="1200">
        <a:solidFill>
          <a:schemeClr val="tx1"/>
        </a:solidFill>
        <a:latin typeface="+mn-lt"/>
        <a:ea typeface="+mn-ea"/>
        <a:cs typeface="+mn-cs"/>
      </a:defRPr>
    </a:lvl2pPr>
    <a:lvl3pPr marL="3762024" algn="l" defTabSz="3762024" rtl="0" eaLnBrk="1" latinLnBrk="0" hangingPunct="1">
      <a:defRPr sz="4900" kern="1200">
        <a:solidFill>
          <a:schemeClr val="tx1"/>
        </a:solidFill>
        <a:latin typeface="+mn-lt"/>
        <a:ea typeface="+mn-ea"/>
        <a:cs typeface="+mn-cs"/>
      </a:defRPr>
    </a:lvl3pPr>
    <a:lvl4pPr marL="5643037" algn="l" defTabSz="3762024" rtl="0" eaLnBrk="1" latinLnBrk="0" hangingPunct="1">
      <a:defRPr sz="4900" kern="1200">
        <a:solidFill>
          <a:schemeClr val="tx1"/>
        </a:solidFill>
        <a:latin typeface="+mn-lt"/>
        <a:ea typeface="+mn-ea"/>
        <a:cs typeface="+mn-cs"/>
      </a:defRPr>
    </a:lvl4pPr>
    <a:lvl5pPr marL="7524049" algn="l" defTabSz="3762024" rtl="0" eaLnBrk="1" latinLnBrk="0" hangingPunct="1">
      <a:defRPr sz="4900" kern="1200">
        <a:solidFill>
          <a:schemeClr val="tx1"/>
        </a:solidFill>
        <a:latin typeface="+mn-lt"/>
        <a:ea typeface="+mn-ea"/>
        <a:cs typeface="+mn-cs"/>
      </a:defRPr>
    </a:lvl5pPr>
    <a:lvl6pPr marL="9405061" algn="l" defTabSz="3762024" rtl="0" eaLnBrk="1" latinLnBrk="0" hangingPunct="1">
      <a:defRPr sz="4900" kern="1200">
        <a:solidFill>
          <a:schemeClr val="tx1"/>
        </a:solidFill>
        <a:latin typeface="+mn-lt"/>
        <a:ea typeface="+mn-ea"/>
        <a:cs typeface="+mn-cs"/>
      </a:defRPr>
    </a:lvl6pPr>
    <a:lvl7pPr marL="11286073" algn="l" defTabSz="3762024" rtl="0" eaLnBrk="1" latinLnBrk="0" hangingPunct="1">
      <a:defRPr sz="4900" kern="1200">
        <a:solidFill>
          <a:schemeClr val="tx1"/>
        </a:solidFill>
        <a:latin typeface="+mn-lt"/>
        <a:ea typeface="+mn-ea"/>
        <a:cs typeface="+mn-cs"/>
      </a:defRPr>
    </a:lvl7pPr>
    <a:lvl8pPr marL="13167086" algn="l" defTabSz="3762024" rtl="0" eaLnBrk="1" latinLnBrk="0" hangingPunct="1">
      <a:defRPr sz="4900" kern="1200">
        <a:solidFill>
          <a:schemeClr val="tx1"/>
        </a:solidFill>
        <a:latin typeface="+mn-lt"/>
        <a:ea typeface="+mn-ea"/>
        <a:cs typeface="+mn-cs"/>
      </a:defRPr>
    </a:lvl8pPr>
    <a:lvl9pPr marL="15048098" algn="l" defTabSz="3762024" rtl="0" eaLnBrk="1" latinLnBrk="0" hangingPunct="1">
      <a:defRPr sz="4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E3848-CD63-4125-B75B-035E0AD4ADB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068384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4560" y="11362270"/>
            <a:ext cx="24871680" cy="7840133"/>
          </a:xfrm>
        </p:spPr>
        <p:txBody>
          <a:bodyPr/>
          <a:lstStyle/>
          <a:p>
            <a:r>
              <a:rPr lang="en-US"/>
              <a:t>Click to edit Master title style</a:t>
            </a:r>
          </a:p>
        </p:txBody>
      </p:sp>
      <p:sp>
        <p:nvSpPr>
          <p:cNvPr id="3" name="Subtitle 2"/>
          <p:cNvSpPr>
            <a:spLocks noGrp="1"/>
          </p:cNvSpPr>
          <p:nvPr>
            <p:ph type="subTitle" idx="1"/>
          </p:nvPr>
        </p:nvSpPr>
        <p:spPr>
          <a:xfrm>
            <a:off x="4389120" y="20726400"/>
            <a:ext cx="20482560" cy="934720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274982-130E-48D5-BC1D-6ACA6051AD43}" type="datetimeFigureOut">
              <a:rPr lang="en-US" smtClean="0"/>
              <a:t>3/16/19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6AC3A-90F2-43D8-BF8E-E15B6205CA09}" type="slidenum">
              <a:rPr lang="en-US" smtClean="0"/>
              <a:t>‹#›</a:t>
            </a:fld>
            <a:endParaRPr lang="en-US"/>
          </a:p>
        </p:txBody>
      </p:sp>
    </p:spTree>
    <p:extLst>
      <p:ext uri="{BB962C8B-B14F-4D97-AF65-F5344CB8AC3E}">
        <p14:creationId xmlns:p14="http://schemas.microsoft.com/office/powerpoint/2010/main" val="3068273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274982-130E-48D5-BC1D-6ACA6051AD43}" type="datetimeFigureOut">
              <a:rPr lang="en-US" smtClean="0"/>
              <a:t>3/16/19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6AC3A-90F2-43D8-BF8E-E15B6205CA09}" type="slidenum">
              <a:rPr lang="en-US" smtClean="0"/>
              <a:t>‹#›</a:t>
            </a:fld>
            <a:endParaRPr lang="en-US"/>
          </a:p>
        </p:txBody>
      </p:sp>
    </p:spTree>
    <p:extLst>
      <p:ext uri="{BB962C8B-B14F-4D97-AF65-F5344CB8AC3E}">
        <p14:creationId xmlns:p14="http://schemas.microsoft.com/office/powerpoint/2010/main" val="171565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4042" y="7814739"/>
            <a:ext cx="21066758" cy="1664377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83760" y="7814739"/>
            <a:ext cx="62712602" cy="1664377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274982-130E-48D5-BC1D-6ACA6051AD43}" type="datetimeFigureOut">
              <a:rPr lang="en-US" smtClean="0"/>
              <a:t>3/16/19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6AC3A-90F2-43D8-BF8E-E15B6205CA09}" type="slidenum">
              <a:rPr lang="en-US" smtClean="0"/>
              <a:t>‹#›</a:t>
            </a:fld>
            <a:endParaRPr lang="en-US"/>
          </a:p>
        </p:txBody>
      </p:sp>
    </p:spTree>
    <p:extLst>
      <p:ext uri="{BB962C8B-B14F-4D97-AF65-F5344CB8AC3E}">
        <p14:creationId xmlns:p14="http://schemas.microsoft.com/office/powerpoint/2010/main" val="130063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274982-130E-48D5-BC1D-6ACA6051AD43}" type="datetimeFigureOut">
              <a:rPr lang="en-US" smtClean="0"/>
              <a:t>3/16/19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6AC3A-90F2-43D8-BF8E-E15B6205CA09}" type="slidenum">
              <a:rPr lang="en-US" smtClean="0"/>
              <a:t>‹#›</a:t>
            </a:fld>
            <a:endParaRPr lang="en-US"/>
          </a:p>
        </p:txBody>
      </p:sp>
    </p:spTree>
    <p:extLst>
      <p:ext uri="{BB962C8B-B14F-4D97-AF65-F5344CB8AC3E}">
        <p14:creationId xmlns:p14="http://schemas.microsoft.com/office/powerpoint/2010/main" val="82307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11402" y="23503469"/>
            <a:ext cx="24871680" cy="7264400"/>
          </a:xfrm>
        </p:spPr>
        <p:txBody>
          <a:bodyPr anchor="t"/>
          <a:lstStyle>
            <a:lvl1pPr algn="l">
              <a:defRPr sz="16500" b="1" cap="all"/>
            </a:lvl1pPr>
          </a:lstStyle>
          <a:p>
            <a:r>
              <a:rPr lang="en-US"/>
              <a:t>Click to edit Master title style</a:t>
            </a:r>
          </a:p>
        </p:txBody>
      </p:sp>
      <p:sp>
        <p:nvSpPr>
          <p:cNvPr id="3" name="Text Placeholder 2"/>
          <p:cNvSpPr>
            <a:spLocks noGrp="1"/>
          </p:cNvSpPr>
          <p:nvPr>
            <p:ph type="body" idx="1"/>
          </p:nvPr>
        </p:nvSpPr>
        <p:spPr>
          <a:xfrm>
            <a:off x="2311402" y="15502472"/>
            <a:ext cx="24871680" cy="8000997"/>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274982-130E-48D5-BC1D-6ACA6051AD43}" type="datetimeFigureOut">
              <a:rPr lang="en-US" smtClean="0"/>
              <a:t>3/16/19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6AC3A-90F2-43D8-BF8E-E15B6205CA09}" type="slidenum">
              <a:rPr lang="en-US" smtClean="0"/>
              <a:t>‹#›</a:t>
            </a:fld>
            <a:endParaRPr lang="en-US"/>
          </a:p>
        </p:txBody>
      </p:sp>
    </p:spTree>
    <p:extLst>
      <p:ext uri="{BB962C8B-B14F-4D97-AF65-F5344CB8AC3E}">
        <p14:creationId xmlns:p14="http://schemas.microsoft.com/office/powerpoint/2010/main" val="387895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762" y="45516800"/>
            <a:ext cx="41889680" cy="128735669"/>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61122" y="45516800"/>
            <a:ext cx="41889680" cy="128735669"/>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274982-130E-48D5-BC1D-6ACA6051AD43}" type="datetimeFigureOut">
              <a:rPr lang="en-US" smtClean="0"/>
              <a:t>3/16/19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6AC3A-90F2-43D8-BF8E-E15B6205CA09}" type="slidenum">
              <a:rPr lang="en-US" smtClean="0"/>
              <a:t>‹#›</a:t>
            </a:fld>
            <a:endParaRPr lang="en-US"/>
          </a:p>
        </p:txBody>
      </p:sp>
    </p:spTree>
    <p:extLst>
      <p:ext uri="{BB962C8B-B14F-4D97-AF65-F5344CB8AC3E}">
        <p14:creationId xmlns:p14="http://schemas.microsoft.com/office/powerpoint/2010/main" val="952385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3040" y="1464736"/>
            <a:ext cx="26334720" cy="609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63040" y="8187269"/>
            <a:ext cx="12928602" cy="3412064"/>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a:t>Click to edit Master text styles</a:t>
            </a:r>
          </a:p>
        </p:txBody>
      </p:sp>
      <p:sp>
        <p:nvSpPr>
          <p:cNvPr id="4" name="Content Placeholder 3"/>
          <p:cNvSpPr>
            <a:spLocks noGrp="1"/>
          </p:cNvSpPr>
          <p:nvPr>
            <p:ph sz="half" idx="2"/>
          </p:nvPr>
        </p:nvSpPr>
        <p:spPr>
          <a:xfrm>
            <a:off x="1463040" y="11599333"/>
            <a:ext cx="12928602" cy="21073536"/>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4864082" y="8187269"/>
            <a:ext cx="12933680" cy="3412064"/>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a:t>Click to edit Master text styles</a:t>
            </a:r>
          </a:p>
        </p:txBody>
      </p:sp>
      <p:sp>
        <p:nvSpPr>
          <p:cNvPr id="6" name="Content Placeholder 5"/>
          <p:cNvSpPr>
            <a:spLocks noGrp="1"/>
          </p:cNvSpPr>
          <p:nvPr>
            <p:ph sz="quarter" idx="4"/>
          </p:nvPr>
        </p:nvSpPr>
        <p:spPr>
          <a:xfrm>
            <a:off x="14864082" y="11599333"/>
            <a:ext cx="12933680" cy="21073536"/>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274982-130E-48D5-BC1D-6ACA6051AD43}" type="datetimeFigureOut">
              <a:rPr lang="en-US" smtClean="0"/>
              <a:t>3/16/19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96AC3A-90F2-43D8-BF8E-E15B6205CA09}" type="slidenum">
              <a:rPr lang="en-US" smtClean="0"/>
              <a:t>‹#›</a:t>
            </a:fld>
            <a:endParaRPr lang="en-US"/>
          </a:p>
        </p:txBody>
      </p:sp>
    </p:spTree>
    <p:extLst>
      <p:ext uri="{BB962C8B-B14F-4D97-AF65-F5344CB8AC3E}">
        <p14:creationId xmlns:p14="http://schemas.microsoft.com/office/powerpoint/2010/main" val="671622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274982-130E-48D5-BC1D-6ACA6051AD43}" type="datetimeFigureOut">
              <a:rPr lang="en-US" smtClean="0"/>
              <a:t>3/16/19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6AC3A-90F2-43D8-BF8E-E15B6205CA09}" type="slidenum">
              <a:rPr lang="en-US" smtClean="0"/>
              <a:t>‹#›</a:t>
            </a:fld>
            <a:endParaRPr lang="en-US"/>
          </a:p>
        </p:txBody>
      </p:sp>
    </p:spTree>
    <p:extLst>
      <p:ext uri="{BB962C8B-B14F-4D97-AF65-F5344CB8AC3E}">
        <p14:creationId xmlns:p14="http://schemas.microsoft.com/office/powerpoint/2010/main" val="3878796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74982-130E-48D5-BC1D-6ACA6051AD43}" type="datetimeFigureOut">
              <a:rPr lang="en-US" smtClean="0"/>
              <a:t>3/16/19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96AC3A-90F2-43D8-BF8E-E15B6205CA09}" type="slidenum">
              <a:rPr lang="en-US" smtClean="0"/>
              <a:t>‹#›</a:t>
            </a:fld>
            <a:endParaRPr lang="en-US"/>
          </a:p>
        </p:txBody>
      </p:sp>
    </p:spTree>
    <p:extLst>
      <p:ext uri="{BB962C8B-B14F-4D97-AF65-F5344CB8AC3E}">
        <p14:creationId xmlns:p14="http://schemas.microsoft.com/office/powerpoint/2010/main" val="58085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1" y="1456267"/>
            <a:ext cx="9626602" cy="6197600"/>
          </a:xfrm>
        </p:spPr>
        <p:txBody>
          <a:bodyPr anchor="b"/>
          <a:lstStyle>
            <a:lvl1pPr algn="l">
              <a:defRPr sz="8200" b="1"/>
            </a:lvl1pPr>
          </a:lstStyle>
          <a:p>
            <a:r>
              <a:rPr lang="en-US"/>
              <a:t>Click to edit Master title style</a:t>
            </a:r>
          </a:p>
        </p:txBody>
      </p:sp>
      <p:sp>
        <p:nvSpPr>
          <p:cNvPr id="3" name="Content Placeholder 2"/>
          <p:cNvSpPr>
            <a:spLocks noGrp="1"/>
          </p:cNvSpPr>
          <p:nvPr>
            <p:ph idx="1"/>
          </p:nvPr>
        </p:nvSpPr>
        <p:spPr>
          <a:xfrm>
            <a:off x="11440160" y="1456269"/>
            <a:ext cx="16357600" cy="31216603"/>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63041" y="7653869"/>
            <a:ext cx="9626602" cy="25019003"/>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a:t>Click to edit Master text styles</a:t>
            </a:r>
          </a:p>
        </p:txBody>
      </p:sp>
      <p:sp>
        <p:nvSpPr>
          <p:cNvPr id="5" name="Date Placeholder 4"/>
          <p:cNvSpPr>
            <a:spLocks noGrp="1"/>
          </p:cNvSpPr>
          <p:nvPr>
            <p:ph type="dt" sz="half" idx="10"/>
          </p:nvPr>
        </p:nvSpPr>
        <p:spPr/>
        <p:txBody>
          <a:bodyPr/>
          <a:lstStyle/>
          <a:p>
            <a:fld id="{E7274982-130E-48D5-BC1D-6ACA6051AD43}" type="datetimeFigureOut">
              <a:rPr lang="en-US" smtClean="0"/>
              <a:t>3/16/19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6AC3A-90F2-43D8-BF8E-E15B6205CA09}" type="slidenum">
              <a:rPr lang="en-US" smtClean="0"/>
              <a:t>‹#›</a:t>
            </a:fld>
            <a:endParaRPr lang="en-US"/>
          </a:p>
        </p:txBody>
      </p:sp>
    </p:spTree>
    <p:extLst>
      <p:ext uri="{BB962C8B-B14F-4D97-AF65-F5344CB8AC3E}">
        <p14:creationId xmlns:p14="http://schemas.microsoft.com/office/powerpoint/2010/main" val="253107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5322" y="25603200"/>
            <a:ext cx="17556480" cy="3022603"/>
          </a:xfrm>
        </p:spPr>
        <p:txBody>
          <a:bodyPr anchor="b"/>
          <a:lstStyle>
            <a:lvl1pPr algn="l">
              <a:defRPr sz="8200" b="1"/>
            </a:lvl1pPr>
          </a:lstStyle>
          <a:p>
            <a:r>
              <a:rPr lang="en-US"/>
              <a:t>Click to edit Master title style</a:t>
            </a:r>
          </a:p>
        </p:txBody>
      </p:sp>
      <p:sp>
        <p:nvSpPr>
          <p:cNvPr id="3" name="Picture Placeholder 2"/>
          <p:cNvSpPr>
            <a:spLocks noGrp="1"/>
          </p:cNvSpPr>
          <p:nvPr>
            <p:ph type="pic" idx="1"/>
          </p:nvPr>
        </p:nvSpPr>
        <p:spPr>
          <a:xfrm>
            <a:off x="5735322" y="3268133"/>
            <a:ext cx="17556480" cy="2194560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5735322" y="28625803"/>
            <a:ext cx="17556480" cy="4292597"/>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a:t>Click to edit Master text styles</a:t>
            </a:r>
          </a:p>
        </p:txBody>
      </p:sp>
      <p:sp>
        <p:nvSpPr>
          <p:cNvPr id="5" name="Date Placeholder 4"/>
          <p:cNvSpPr>
            <a:spLocks noGrp="1"/>
          </p:cNvSpPr>
          <p:nvPr>
            <p:ph type="dt" sz="half" idx="10"/>
          </p:nvPr>
        </p:nvSpPr>
        <p:spPr/>
        <p:txBody>
          <a:bodyPr/>
          <a:lstStyle/>
          <a:p>
            <a:fld id="{E7274982-130E-48D5-BC1D-6ACA6051AD43}" type="datetimeFigureOut">
              <a:rPr lang="en-US" smtClean="0"/>
              <a:t>3/16/19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6AC3A-90F2-43D8-BF8E-E15B6205CA09}" type="slidenum">
              <a:rPr lang="en-US" smtClean="0"/>
              <a:t>‹#›</a:t>
            </a:fld>
            <a:endParaRPr lang="en-US"/>
          </a:p>
        </p:txBody>
      </p:sp>
    </p:spTree>
    <p:extLst>
      <p:ext uri="{BB962C8B-B14F-4D97-AF65-F5344CB8AC3E}">
        <p14:creationId xmlns:p14="http://schemas.microsoft.com/office/powerpoint/2010/main" val="40303245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3040" y="1464736"/>
            <a:ext cx="26334720" cy="6096000"/>
          </a:xfrm>
          <a:prstGeom prst="rect">
            <a:avLst/>
          </a:prstGeom>
        </p:spPr>
        <p:txBody>
          <a:bodyPr vert="horz" lIns="376202" tIns="188101" rIns="376202" bIns="188101" rtlCol="0" anchor="ctr">
            <a:normAutofit/>
          </a:bodyPr>
          <a:lstStyle/>
          <a:p>
            <a:r>
              <a:rPr lang="en-US"/>
              <a:t>Click to edit Master title style</a:t>
            </a:r>
          </a:p>
        </p:txBody>
      </p:sp>
      <p:sp>
        <p:nvSpPr>
          <p:cNvPr id="3" name="Text Placeholder 2"/>
          <p:cNvSpPr>
            <a:spLocks noGrp="1"/>
          </p:cNvSpPr>
          <p:nvPr>
            <p:ph type="body" idx="1"/>
          </p:nvPr>
        </p:nvSpPr>
        <p:spPr>
          <a:xfrm>
            <a:off x="1463040" y="8534403"/>
            <a:ext cx="26334720" cy="24138469"/>
          </a:xfrm>
          <a:prstGeom prst="rect">
            <a:avLst/>
          </a:prstGeom>
        </p:spPr>
        <p:txBody>
          <a:bodyPr vert="horz" lIns="376202" tIns="188101" rIns="376202" bIns="1881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63040" y="33900536"/>
            <a:ext cx="6827520" cy="1947333"/>
          </a:xfrm>
          <a:prstGeom prst="rect">
            <a:avLst/>
          </a:prstGeom>
        </p:spPr>
        <p:txBody>
          <a:bodyPr vert="horz" lIns="376202" tIns="188101" rIns="376202" bIns="188101" rtlCol="0" anchor="ctr"/>
          <a:lstStyle>
            <a:lvl1pPr algn="l">
              <a:defRPr sz="4900">
                <a:solidFill>
                  <a:schemeClr val="tx1">
                    <a:tint val="75000"/>
                  </a:schemeClr>
                </a:solidFill>
              </a:defRPr>
            </a:lvl1pPr>
          </a:lstStyle>
          <a:p>
            <a:fld id="{E7274982-130E-48D5-BC1D-6ACA6051AD43}" type="datetimeFigureOut">
              <a:rPr lang="en-US" smtClean="0"/>
              <a:t>3/16/19</a:t>
            </a:fld>
            <a:endParaRPr lang="en-US"/>
          </a:p>
        </p:txBody>
      </p:sp>
      <p:sp>
        <p:nvSpPr>
          <p:cNvPr id="5" name="Footer Placeholder 4"/>
          <p:cNvSpPr>
            <a:spLocks noGrp="1"/>
          </p:cNvSpPr>
          <p:nvPr>
            <p:ph type="ftr" sz="quarter" idx="3"/>
          </p:nvPr>
        </p:nvSpPr>
        <p:spPr>
          <a:xfrm>
            <a:off x="9997440" y="33900536"/>
            <a:ext cx="9265920" cy="1947333"/>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970240" y="33900536"/>
            <a:ext cx="6827520" cy="1947333"/>
          </a:xfrm>
          <a:prstGeom prst="rect">
            <a:avLst/>
          </a:prstGeom>
        </p:spPr>
        <p:txBody>
          <a:bodyPr vert="horz" lIns="376202" tIns="188101" rIns="376202" bIns="188101" rtlCol="0" anchor="ctr"/>
          <a:lstStyle>
            <a:lvl1pPr algn="r">
              <a:defRPr sz="4900">
                <a:solidFill>
                  <a:schemeClr val="tx1">
                    <a:tint val="75000"/>
                  </a:schemeClr>
                </a:solidFill>
              </a:defRPr>
            </a:lvl1pPr>
          </a:lstStyle>
          <a:p>
            <a:fld id="{5A96AC3A-90F2-43D8-BF8E-E15B6205CA09}" type="slidenum">
              <a:rPr lang="en-US" smtClean="0"/>
              <a:t>‹#›</a:t>
            </a:fld>
            <a:endParaRPr lang="en-US"/>
          </a:p>
        </p:txBody>
      </p:sp>
    </p:spTree>
    <p:extLst>
      <p:ext uri="{BB962C8B-B14F-4D97-AF65-F5344CB8AC3E}">
        <p14:creationId xmlns:p14="http://schemas.microsoft.com/office/powerpoint/2010/main" val="2218245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024"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3762024" rtl="0" eaLnBrk="1" latinLnBrk="0" hangingPunct="1">
        <a:spcBef>
          <a:spcPct val="20000"/>
        </a:spcBef>
        <a:buFont typeface="Arial" panose="020B0604020202020204" pitchFamily="34" charset="0"/>
        <a:buChar char="•"/>
        <a:defRPr sz="13200" kern="1200">
          <a:solidFill>
            <a:schemeClr val="tx1"/>
          </a:solidFill>
          <a:latin typeface="+mn-lt"/>
          <a:ea typeface="+mn-ea"/>
          <a:cs typeface="+mn-cs"/>
        </a:defRPr>
      </a:lvl1pPr>
      <a:lvl2pPr marL="3056645" indent="-1175633" algn="l" defTabSz="3762024"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2pPr>
      <a:lvl3pPr marL="4702531" indent="-940506" algn="l" defTabSz="3762024"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3pPr>
      <a:lvl4pPr marL="6583543"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4pPr>
      <a:lvl5pPr marL="8464555"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5pPr>
      <a:lvl6pPr marL="10345567"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6pPr>
      <a:lvl7pPr marL="12226580"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7pPr>
      <a:lvl8pPr marL="14107592"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8pPr>
      <a:lvl9pPr marL="15988604"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9pPr>
    </p:bodyStyle>
    <p:other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microsoft.com/office/2007/relationships/hdphoto" Target="../media/hdphoto1.wdp"/><Relationship Id="rId13" Type="http://schemas.openxmlformats.org/officeDocument/2006/relationships/image" Target="../media/image10.png"/><Relationship Id="rId1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jpg"/><Relationship Id="rId10"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29260800" cy="14028978"/>
          </a:xfrm>
          <a:prstGeom prst="rect">
            <a:avLst/>
          </a:prstGeom>
        </p:spPr>
      </p:pic>
      <p:sp>
        <p:nvSpPr>
          <p:cNvPr id="41" name="TextBox 40"/>
          <p:cNvSpPr txBox="1"/>
          <p:nvPr/>
        </p:nvSpPr>
        <p:spPr>
          <a:xfrm>
            <a:off x="742573" y="14178012"/>
            <a:ext cx="10744200" cy="1492692"/>
          </a:xfrm>
          <a:prstGeom prst="rect">
            <a:avLst/>
          </a:prstGeom>
          <a:noFill/>
        </p:spPr>
        <p:txBody>
          <a:bodyPr wrap="square" lIns="106656" tIns="53328" rIns="106656" bIns="53328" rtlCol="0" anchor="t">
            <a:spAutoFit/>
          </a:bodyPr>
          <a:lstStyle>
            <a:defPPr>
              <a:defRPr lang="en-US"/>
            </a:defPPr>
            <a:lvl1pPr>
              <a:defRPr sz="11500">
                <a:solidFill>
                  <a:schemeClr val="tx1">
                    <a:lumMod val="85000"/>
                    <a:lumOff val="15000"/>
                  </a:schemeClr>
                </a:solidFill>
                <a:latin typeface="Segoe UI Semibold" pitchFamily="34" charset="0"/>
                <a:ea typeface="Segoe UI" pitchFamily="34" charset="0"/>
                <a:cs typeface="Segoe UI" pitchFamily="34" charset="0"/>
              </a:defRPr>
            </a:lvl1pPr>
          </a:lstStyle>
          <a:p>
            <a:r>
              <a:rPr lang="en-US" sz="9000" cap="small" dirty="0">
                <a:solidFill>
                  <a:prstClr val="black">
                    <a:lumMod val="85000"/>
                    <a:lumOff val="15000"/>
                  </a:prstClr>
                </a:solidFill>
              </a:rPr>
              <a:t>Introduction</a:t>
            </a:r>
          </a:p>
        </p:txBody>
      </p:sp>
      <p:sp>
        <p:nvSpPr>
          <p:cNvPr id="65" name="TextBox 64"/>
          <p:cNvSpPr txBox="1"/>
          <p:nvPr/>
        </p:nvSpPr>
        <p:spPr>
          <a:xfrm>
            <a:off x="14618916" y="14173200"/>
            <a:ext cx="13956084" cy="1492692"/>
          </a:xfrm>
          <a:prstGeom prst="rect">
            <a:avLst/>
          </a:prstGeom>
          <a:noFill/>
        </p:spPr>
        <p:txBody>
          <a:bodyPr wrap="square" lIns="106656" tIns="53328" rIns="106656" bIns="53328" rtlCol="0">
            <a:spAutoFit/>
          </a:bodyPr>
          <a:lstStyle>
            <a:defPPr>
              <a:defRPr lang="en-US"/>
            </a:defPPr>
            <a:lvl1pPr>
              <a:defRPr sz="11500">
                <a:solidFill>
                  <a:schemeClr val="tx1">
                    <a:lumMod val="85000"/>
                    <a:lumOff val="15000"/>
                  </a:schemeClr>
                </a:solidFill>
                <a:latin typeface="Segoe UI Semibold" pitchFamily="34" charset="0"/>
                <a:ea typeface="Segoe UI" pitchFamily="34" charset="0"/>
                <a:cs typeface="Segoe UI" pitchFamily="34" charset="0"/>
              </a:defRPr>
            </a:lvl1pPr>
          </a:lstStyle>
          <a:p>
            <a:r>
              <a:rPr lang="en-US" sz="9000" cap="small" dirty="0">
                <a:solidFill>
                  <a:prstClr val="black">
                    <a:lumMod val="85000"/>
                    <a:lumOff val="15000"/>
                  </a:prstClr>
                </a:solidFill>
              </a:rPr>
              <a:t>Visualization Modes</a:t>
            </a:r>
          </a:p>
        </p:txBody>
      </p:sp>
      <p:sp>
        <p:nvSpPr>
          <p:cNvPr id="66" name="TextBox 65"/>
          <p:cNvSpPr txBox="1"/>
          <p:nvPr/>
        </p:nvSpPr>
        <p:spPr>
          <a:xfrm>
            <a:off x="14707724" y="15621000"/>
            <a:ext cx="14025592" cy="1477328"/>
          </a:xfrm>
          <a:prstGeom prst="rect">
            <a:avLst/>
          </a:prstGeom>
          <a:noFill/>
        </p:spPr>
        <p:txBody>
          <a:bodyPr wrap="square" lIns="0" rIns="0" rtlCol="0">
            <a:spAutoFit/>
          </a:bodyPr>
          <a:lstStyle/>
          <a:p>
            <a:pPr algn="just"/>
            <a:r>
              <a:rPr lang="en-US" sz="3000" dirty="0">
                <a:solidFill>
                  <a:prstClr val="black"/>
                </a:solidFill>
                <a:latin typeface="Segoe UI Light" panose="020B0502040204020203" pitchFamily="34" charset="0"/>
                <a:cs typeface="Segoe UI Light" panose="020B0502040204020203" pitchFamily="34" charset="0"/>
              </a:rPr>
              <a:t>Our system reconstructs </a:t>
            </a:r>
            <a:r>
              <a:rPr lang="en-US" sz="3000" dirty="0">
                <a:solidFill>
                  <a:prstClr val="black"/>
                </a:solidFill>
                <a:latin typeface="Segoe UI Light" panose="020B0502040204020203" pitchFamily="34" charset="0"/>
                <a:cs typeface="Segoe UI Light" panose="020B0502040204020203" pitchFamily="34" charset="0"/>
              </a:rPr>
              <a:t>the physical world at </a:t>
            </a:r>
            <a:r>
              <a:rPr lang="en-US" sz="3000" dirty="0">
                <a:solidFill>
                  <a:prstClr val="black"/>
                </a:solidFill>
                <a:latin typeface="Segoe UI Light" panose="020B0502040204020203" pitchFamily="34" charset="0"/>
                <a:cs typeface="Segoe UI Light" panose="020B0502040204020203" pitchFamily="34" charset="0"/>
              </a:rPr>
              <a:t>two levels of detail: a course level for far-away viewing and a fine level for close-up viewing. The level of detail dynamically changes depending on the position of the user’s camera when rendering.</a:t>
            </a:r>
          </a:p>
        </p:txBody>
      </p:sp>
      <p:sp>
        <p:nvSpPr>
          <p:cNvPr id="67" name="TextBox 66"/>
          <p:cNvSpPr txBox="1"/>
          <p:nvPr/>
        </p:nvSpPr>
        <p:spPr>
          <a:xfrm>
            <a:off x="961055" y="18159948"/>
            <a:ext cx="12907345" cy="3785652"/>
          </a:xfrm>
          <a:prstGeom prst="rect">
            <a:avLst/>
          </a:prstGeom>
          <a:noFill/>
        </p:spPr>
        <p:txBody>
          <a:bodyPr wrap="square" lIns="0" rIns="0" rtlCol="0">
            <a:spAutoFit/>
          </a:bodyPr>
          <a:lstStyle/>
          <a:p>
            <a:pPr algn="just"/>
            <a:r>
              <a:rPr lang="en-US" sz="3000" dirty="0" smtClean="0">
                <a:solidFill>
                  <a:prstClr val="black"/>
                </a:solidFill>
                <a:latin typeface="Segoe UI Light" panose="020B0502040204020203" pitchFamily="34" charset="0"/>
                <a:cs typeface="Segoe UI Light" panose="020B0502040204020203" pitchFamily="34" charset="0"/>
              </a:rPr>
              <a:t>In Geollery.com, we introduce an interactive pipeline to create on-demand 3D mirror world environments </a:t>
            </a:r>
            <a:r>
              <a:rPr lang="en-US" sz="3000" dirty="0">
                <a:solidFill>
                  <a:prstClr val="black"/>
                </a:solidFill>
                <a:latin typeface="Segoe UI Light" panose="020B0502040204020203" pitchFamily="34" charset="0"/>
                <a:cs typeface="Segoe UI Light" panose="020B0502040204020203" pitchFamily="34" charset="0"/>
              </a:rPr>
              <a:t>in real time. At a fine level of detail for close-up views, we render textured meshes using adjacent local street views and depth maps. When viewed from afar, we apply projection mappings to 3D geometries extruded from building polygons for a coarse level of detail</a:t>
            </a:r>
            <a:r>
              <a:rPr lang="en-US" sz="3000" dirty="0" smtClean="0">
                <a:solidFill>
                  <a:prstClr val="black"/>
                </a:solidFill>
                <a:latin typeface="Segoe UI Light" panose="020B0502040204020203" pitchFamily="34" charset="0"/>
                <a:cs typeface="Segoe UI Light" panose="020B0502040204020203" pitchFamily="34" charset="0"/>
              </a:rPr>
              <a:t>. Our techniques are used in </a:t>
            </a:r>
            <a:r>
              <a:rPr lang="en-US" sz="3000" dirty="0">
                <a:solidFill>
                  <a:prstClr val="black"/>
                </a:solidFill>
                <a:latin typeface="Segoe UI Light" panose="020B0502040204020203" pitchFamily="34" charset="0"/>
                <a:cs typeface="Segoe UI Light" panose="020B0502040204020203" pitchFamily="34" charset="0"/>
              </a:rPr>
              <a:t>a mixed-reality social platform, </a:t>
            </a:r>
            <a:r>
              <a:rPr lang="en-US" sz="3000" dirty="0" smtClean="0">
                <a:solidFill>
                  <a:prstClr val="black"/>
                </a:solidFill>
                <a:latin typeface="Segoe UI Light" panose="020B0502040204020203" pitchFamily="34" charset="0"/>
                <a:cs typeface="Segoe UI Light" panose="020B0502040204020203" pitchFamily="34" charset="0"/>
              </a:rPr>
              <a:t>Geollery.com, </a:t>
            </a:r>
            <a:r>
              <a:rPr lang="en-US" sz="3000" dirty="0">
                <a:solidFill>
                  <a:prstClr val="black"/>
                </a:solidFill>
                <a:latin typeface="Segoe UI Light" panose="020B0502040204020203" pitchFamily="34" charset="0"/>
                <a:cs typeface="Segoe UI Light" panose="020B0502040204020203" pitchFamily="34" charset="0"/>
              </a:rPr>
              <a:t>and </a:t>
            </a:r>
            <a:r>
              <a:rPr lang="en-US" sz="3000" dirty="0" smtClean="0">
                <a:solidFill>
                  <a:prstClr val="black"/>
                </a:solidFill>
                <a:latin typeface="Segoe UI Light" panose="020B0502040204020203" pitchFamily="34" charset="0"/>
                <a:cs typeface="Segoe UI Light" panose="020B0502040204020203" pitchFamily="34" charset="0"/>
              </a:rPr>
              <a:t>we validate </a:t>
            </a:r>
            <a:r>
              <a:rPr lang="en-US" sz="3000" dirty="0">
                <a:solidFill>
                  <a:prstClr val="black"/>
                </a:solidFill>
                <a:latin typeface="Segoe UI Light" panose="020B0502040204020203" pitchFamily="34" charset="0"/>
                <a:cs typeface="Segoe UI Light" panose="020B0502040204020203" pitchFamily="34" charset="0"/>
              </a:rPr>
              <a:t>our real-time strategies on various platforms including mobile phones, workstations, and head-mounted displays.</a:t>
            </a:r>
            <a:endParaRPr lang="en-US" sz="3000" dirty="0">
              <a:solidFill>
                <a:prstClr val="black"/>
              </a:solidFill>
              <a:latin typeface="Segoe UI Light" panose="020B0502040204020203" pitchFamily="34" charset="0"/>
              <a:cs typeface="Segoe UI Light" panose="020B0502040204020203" pitchFamily="34" charset="0"/>
            </a:endParaRPr>
          </a:p>
        </p:txBody>
      </p:sp>
      <p:sp>
        <p:nvSpPr>
          <p:cNvPr id="70" name="TextBox 69"/>
          <p:cNvSpPr txBox="1"/>
          <p:nvPr/>
        </p:nvSpPr>
        <p:spPr>
          <a:xfrm>
            <a:off x="-14263" y="-10730"/>
            <a:ext cx="29289325" cy="5078313"/>
          </a:xfrm>
          <a:prstGeom prst="rect">
            <a:avLst/>
          </a:prstGeom>
          <a:solidFill>
            <a:schemeClr val="tx1">
              <a:alpha val="50000"/>
            </a:schemeClr>
          </a:solidFill>
        </p:spPr>
        <p:txBody>
          <a:bodyPr wrap="square" rtlCol="0">
            <a:spAutoFit/>
          </a:bodyPr>
          <a:lstStyle/>
          <a:p>
            <a:pPr algn="ctr">
              <a:lnSpc>
                <a:spcPct val="200000"/>
              </a:lnSpc>
            </a:pPr>
            <a:r>
              <a:rPr lang="en-US" sz="9600" b="1" dirty="0" smtClean="0">
                <a:solidFill>
                  <a:schemeClr val="bg1"/>
                </a:solidFill>
                <a:latin typeface="Segoe UI Light" panose="020B0502040204020203" pitchFamily="34" charset="0"/>
                <a:cs typeface="Segoe UI Light" panose="020B0502040204020203" pitchFamily="34" charset="0"/>
              </a:rPr>
              <a:t>Interactive </a:t>
            </a:r>
            <a:r>
              <a:rPr lang="en-US" sz="9600" b="1" dirty="0">
                <a:solidFill>
                  <a:schemeClr val="bg1"/>
                </a:solidFill>
                <a:latin typeface="Segoe UI Light" panose="020B0502040204020203" pitchFamily="34" charset="0"/>
                <a:cs typeface="Segoe UI Light" panose="020B0502040204020203" pitchFamily="34" charset="0"/>
              </a:rPr>
              <a:t>Fusion of 360° Images for a </a:t>
            </a:r>
            <a:r>
              <a:rPr lang="en-US" sz="9600" b="1" dirty="0" smtClean="0">
                <a:solidFill>
                  <a:schemeClr val="bg1"/>
                </a:solidFill>
                <a:latin typeface="Segoe UI Light" panose="020B0502040204020203" pitchFamily="34" charset="0"/>
                <a:cs typeface="Segoe UI Light" panose="020B0502040204020203" pitchFamily="34" charset="0"/>
              </a:rPr>
              <a:t>Mirrored World</a:t>
            </a:r>
          </a:p>
          <a:p>
            <a:pPr algn="ctr"/>
            <a:r>
              <a:rPr lang="en-US" sz="7200" dirty="0" smtClean="0">
                <a:solidFill>
                  <a:schemeClr val="bg1"/>
                </a:solidFill>
                <a:latin typeface="Segoe UI Light" panose="020B0502040204020203" pitchFamily="34" charset="0"/>
                <a:cs typeface="Segoe UI Light" panose="020B0502040204020203" pitchFamily="34" charset="0"/>
              </a:rPr>
              <a:t>Geollery.com</a:t>
            </a:r>
          </a:p>
          <a:p>
            <a:pPr algn="ctr"/>
            <a:endParaRPr lang="en-US" sz="6000" dirty="0">
              <a:solidFill>
                <a:schemeClr val="bg1"/>
              </a:solidFill>
              <a:latin typeface="Segoe UI Light" panose="020B0502040204020203" pitchFamily="34" charset="0"/>
              <a:cs typeface="Segoe UI Light" panose="020B0502040204020203" pitchFamily="34" charset="0"/>
            </a:endParaRPr>
          </a:p>
        </p:txBody>
      </p:sp>
      <p:sp>
        <p:nvSpPr>
          <p:cNvPr id="80" name="TextBox 79"/>
          <p:cNvSpPr txBox="1"/>
          <p:nvPr/>
        </p:nvSpPr>
        <p:spPr>
          <a:xfrm>
            <a:off x="873520" y="21672108"/>
            <a:ext cx="12766280" cy="1492692"/>
          </a:xfrm>
          <a:prstGeom prst="rect">
            <a:avLst/>
          </a:prstGeom>
          <a:noFill/>
        </p:spPr>
        <p:txBody>
          <a:bodyPr wrap="square" lIns="106656" tIns="53328" rIns="106656" bIns="53328" rtlCol="0" anchor="t">
            <a:spAutoFit/>
          </a:bodyPr>
          <a:lstStyle>
            <a:defPPr>
              <a:defRPr lang="en-US"/>
            </a:defPPr>
            <a:lvl1pPr>
              <a:defRPr sz="11500">
                <a:solidFill>
                  <a:schemeClr val="tx1">
                    <a:lumMod val="85000"/>
                    <a:lumOff val="15000"/>
                  </a:schemeClr>
                </a:solidFill>
                <a:latin typeface="Segoe UI Semibold" pitchFamily="34" charset="0"/>
                <a:ea typeface="Segoe UI" pitchFamily="34" charset="0"/>
                <a:cs typeface="Segoe UI" pitchFamily="34" charset="0"/>
              </a:defRPr>
            </a:lvl1pPr>
          </a:lstStyle>
          <a:p>
            <a:r>
              <a:rPr lang="en-US" sz="9000" cap="small" dirty="0">
                <a:solidFill>
                  <a:prstClr val="black">
                    <a:lumMod val="85000"/>
                    <a:lumOff val="15000"/>
                  </a:prstClr>
                </a:solidFill>
              </a:rPr>
              <a:t>System Overview</a:t>
            </a:r>
          </a:p>
        </p:txBody>
      </p:sp>
      <p:sp>
        <p:nvSpPr>
          <p:cNvPr id="83" name="TextBox 82"/>
          <p:cNvSpPr txBox="1"/>
          <p:nvPr/>
        </p:nvSpPr>
        <p:spPr>
          <a:xfrm>
            <a:off x="907995" y="28890754"/>
            <a:ext cx="12868903" cy="5170646"/>
          </a:xfrm>
          <a:prstGeom prst="rect">
            <a:avLst/>
          </a:prstGeom>
          <a:noFill/>
        </p:spPr>
        <p:txBody>
          <a:bodyPr wrap="square" lIns="0" rIns="0" rtlCol="0">
            <a:spAutoFit/>
          </a:bodyPr>
          <a:lstStyle/>
          <a:p>
            <a:pPr algn="just"/>
            <a:r>
              <a:rPr lang="en-US" sz="3000" dirty="0">
                <a:solidFill>
                  <a:prstClr val="black"/>
                </a:solidFill>
                <a:latin typeface="Segoe UI Light" panose="020B0502040204020203" pitchFamily="34" charset="0"/>
                <a:cs typeface="Segoe UI Light" panose="020B0502040204020203" pitchFamily="34" charset="0"/>
              </a:rPr>
              <a:t>In its current form, </a:t>
            </a:r>
            <a:r>
              <a:rPr lang="en-US" sz="3000" dirty="0" err="1">
                <a:solidFill>
                  <a:prstClr val="black"/>
                </a:solidFill>
                <a:latin typeface="Segoe UI Light" panose="020B0502040204020203" pitchFamily="34" charset="0"/>
                <a:cs typeface="Segoe UI Light" panose="020B0502040204020203" pitchFamily="34" charset="0"/>
              </a:rPr>
              <a:t>Geollery</a:t>
            </a:r>
            <a:r>
              <a:rPr lang="en-US" sz="3000" dirty="0">
                <a:solidFill>
                  <a:prstClr val="black"/>
                </a:solidFill>
                <a:latin typeface="Segoe UI Light" panose="020B0502040204020203" pitchFamily="34" charset="0"/>
                <a:cs typeface="Segoe UI Light" panose="020B0502040204020203" pitchFamily="34" charset="0"/>
              </a:rPr>
              <a:t> is a web-based application, which is available on desktop, mobile phones, and virtual reality headsets. The architecture of </a:t>
            </a:r>
            <a:r>
              <a:rPr lang="en-US" sz="3000" dirty="0" err="1">
                <a:solidFill>
                  <a:prstClr val="black"/>
                </a:solidFill>
                <a:latin typeface="Segoe UI Light" panose="020B0502040204020203" pitchFamily="34" charset="0"/>
                <a:cs typeface="Segoe UI Light" panose="020B0502040204020203" pitchFamily="34" charset="0"/>
              </a:rPr>
              <a:t>Geollery</a:t>
            </a:r>
            <a:r>
              <a:rPr lang="en-US" sz="3000" dirty="0">
                <a:solidFill>
                  <a:prstClr val="black"/>
                </a:solidFill>
                <a:latin typeface="Segoe UI Light" panose="020B0502040204020203" pitchFamily="34" charset="0"/>
                <a:cs typeface="Segoe UI Light" panose="020B0502040204020203" pitchFamily="34" charset="0"/>
              </a:rPr>
              <a:t> consists of a 3D world generator, a social media scraper, a distributed SQL database, a web-server powered by Apache and PHP, and optional modules such as a temporal filter, a geospatial filter, and a </a:t>
            </a:r>
            <a:r>
              <a:rPr lang="en-US" sz="3000" dirty="0" smtClean="0">
                <a:solidFill>
                  <a:prstClr val="black"/>
                </a:solidFill>
                <a:latin typeface="Segoe UI Light" panose="020B0502040204020203" pitchFamily="34" charset="0"/>
                <a:cs typeface="Segoe UI Light" panose="020B0502040204020203" pitchFamily="34" charset="0"/>
              </a:rPr>
              <a:t>keyword filter. The rendering system is powered by </a:t>
            </a:r>
            <a:r>
              <a:rPr lang="en-US" sz="3000" dirty="0" err="1" smtClean="0">
                <a:solidFill>
                  <a:prstClr val="black"/>
                </a:solidFill>
                <a:latin typeface="Segoe UI Light" panose="020B0502040204020203" pitchFamily="34" charset="0"/>
                <a:cs typeface="Segoe UI Light" panose="020B0502040204020203" pitchFamily="34" charset="0"/>
              </a:rPr>
              <a:t>three.js</a:t>
            </a:r>
            <a:r>
              <a:rPr lang="en-US" sz="3000" dirty="0" smtClean="0">
                <a:solidFill>
                  <a:prstClr val="black"/>
                </a:solidFill>
                <a:latin typeface="Segoe UI Light" panose="020B0502040204020203" pitchFamily="34" charset="0"/>
                <a:cs typeface="Segoe UI Light" panose="020B0502040204020203" pitchFamily="34" charset="0"/>
              </a:rPr>
              <a:t> and our custom GLSL vertex and fragment </a:t>
            </a:r>
            <a:r>
              <a:rPr lang="en-US" sz="3000" dirty="0" err="1" smtClean="0">
                <a:solidFill>
                  <a:prstClr val="black"/>
                </a:solidFill>
                <a:latin typeface="Segoe UI Light" panose="020B0502040204020203" pitchFamily="34" charset="0"/>
                <a:cs typeface="Segoe UI Light" panose="020B0502040204020203" pitchFamily="34" charset="0"/>
              </a:rPr>
              <a:t>shaders</a:t>
            </a:r>
            <a:r>
              <a:rPr lang="en-US" sz="3000" dirty="0" smtClean="0">
                <a:solidFill>
                  <a:prstClr val="black"/>
                </a:solidFill>
                <a:latin typeface="Segoe UI Light" panose="020B0502040204020203" pitchFamily="34" charset="0"/>
                <a:cs typeface="Segoe UI Light" panose="020B0502040204020203" pitchFamily="34" charset="0"/>
              </a:rPr>
              <a:t>. Our system streams 2D map tiles, 2D building metadata, and Google Street View images based on the user’s selected or real-world location. When this data is available, our system begins to construct an 3D environment. As the user moves around in the 3D environment, we dynamically stream new data and update the environment’s geometries and textures.</a:t>
            </a:r>
            <a:endParaRPr lang="en-US" sz="3000" dirty="0">
              <a:solidFill>
                <a:prstClr val="black"/>
              </a:solidFill>
              <a:latin typeface="Segoe UI Light" panose="020B0502040204020203" pitchFamily="34" charset="0"/>
              <a:cs typeface="Segoe UI Light" panose="020B0502040204020203" pitchFamily="34" charset="0"/>
            </a:endParaRPr>
          </a:p>
        </p:txBody>
      </p:sp>
      <p:sp>
        <p:nvSpPr>
          <p:cNvPr id="85" name="TextBox 84"/>
          <p:cNvSpPr txBox="1"/>
          <p:nvPr/>
        </p:nvSpPr>
        <p:spPr>
          <a:xfrm>
            <a:off x="14828839" y="25710708"/>
            <a:ext cx="13956084" cy="1492692"/>
          </a:xfrm>
          <a:prstGeom prst="rect">
            <a:avLst/>
          </a:prstGeom>
          <a:noFill/>
        </p:spPr>
        <p:txBody>
          <a:bodyPr wrap="square" lIns="106656" tIns="53328" rIns="106656" bIns="53328" rtlCol="0">
            <a:spAutoFit/>
          </a:bodyPr>
          <a:lstStyle>
            <a:defPPr>
              <a:defRPr lang="en-US"/>
            </a:defPPr>
            <a:lvl1pPr>
              <a:defRPr sz="11500">
                <a:solidFill>
                  <a:schemeClr val="tx1">
                    <a:lumMod val="85000"/>
                    <a:lumOff val="15000"/>
                  </a:schemeClr>
                </a:solidFill>
                <a:latin typeface="Segoe UI Semibold" pitchFamily="34" charset="0"/>
                <a:ea typeface="Segoe UI" pitchFamily="34" charset="0"/>
                <a:cs typeface="Segoe UI" pitchFamily="34" charset="0"/>
              </a:defRPr>
            </a:lvl1pPr>
          </a:lstStyle>
          <a:p>
            <a:r>
              <a:rPr lang="en-US" sz="9000" cap="small" dirty="0">
                <a:solidFill>
                  <a:prstClr val="black">
                    <a:lumMod val="85000"/>
                    <a:lumOff val="15000"/>
                  </a:prstClr>
                </a:solidFill>
              </a:rPr>
              <a:t>Future Work</a:t>
            </a:r>
          </a:p>
        </p:txBody>
      </p:sp>
      <p:sp>
        <p:nvSpPr>
          <p:cNvPr id="88" name="TextBox 87"/>
          <p:cNvSpPr txBox="1"/>
          <p:nvPr/>
        </p:nvSpPr>
        <p:spPr>
          <a:xfrm>
            <a:off x="14991518" y="27127200"/>
            <a:ext cx="13583482" cy="1477328"/>
          </a:xfrm>
          <a:prstGeom prst="rect">
            <a:avLst/>
          </a:prstGeom>
          <a:noFill/>
        </p:spPr>
        <p:txBody>
          <a:bodyPr wrap="square" lIns="0" rIns="0" rtlCol="0">
            <a:spAutoFit/>
          </a:bodyPr>
          <a:lstStyle/>
          <a:p>
            <a:pPr algn="just"/>
            <a:r>
              <a:rPr lang="en-US" sz="3000" dirty="0">
                <a:solidFill>
                  <a:prstClr val="black"/>
                </a:solidFill>
                <a:latin typeface="Segoe UI Light" panose="020B0502040204020203" pitchFamily="34" charset="0"/>
                <a:cs typeface="Segoe UI Light" panose="020B0502040204020203" pitchFamily="34" charset="0"/>
              </a:rPr>
              <a:t>In the future, we intend to refine our 3D reconstruction and augment it with additional data sources such as live surveillance </a:t>
            </a:r>
            <a:r>
              <a:rPr lang="en-US" sz="3000" dirty="0" smtClean="0">
                <a:solidFill>
                  <a:prstClr val="black"/>
                </a:solidFill>
                <a:latin typeface="Segoe UI Light" panose="020B0502040204020203" pitchFamily="34" charset="0"/>
                <a:cs typeface="Segoe UI Light" panose="020B0502040204020203" pitchFamily="34" charset="0"/>
              </a:rPr>
              <a:t>videos. </a:t>
            </a:r>
            <a:r>
              <a:rPr lang="en-US" sz="3000" dirty="0">
                <a:solidFill>
                  <a:prstClr val="black"/>
                </a:solidFill>
                <a:latin typeface="Segoe UI Light" panose="020B0502040204020203" pitchFamily="34" charset="0"/>
                <a:cs typeface="Segoe UI Light" panose="020B0502040204020203" pitchFamily="34" charset="0"/>
              </a:rPr>
              <a:t>By caching street view images and building textures, we intend to progressively texture multiple sides of buildings.</a:t>
            </a:r>
          </a:p>
        </p:txBody>
      </p:sp>
      <p:sp>
        <p:nvSpPr>
          <p:cNvPr id="36" name="TextBox 35"/>
          <p:cNvSpPr txBox="1"/>
          <p:nvPr/>
        </p:nvSpPr>
        <p:spPr>
          <a:xfrm>
            <a:off x="-14263" y="12022762"/>
            <a:ext cx="29289325" cy="830997"/>
          </a:xfrm>
          <a:prstGeom prst="rect">
            <a:avLst/>
          </a:prstGeom>
          <a:solidFill>
            <a:schemeClr val="tx1">
              <a:alpha val="50000"/>
            </a:schemeClr>
          </a:solidFill>
        </p:spPr>
        <p:txBody>
          <a:bodyPr wrap="square" rtlCol="0">
            <a:spAutoFit/>
          </a:bodyPr>
          <a:lstStyle/>
          <a:p>
            <a:pPr algn="ctr"/>
            <a:r>
              <a:rPr lang="en-US" sz="4800" dirty="0" err="1">
                <a:solidFill>
                  <a:schemeClr val="bg1"/>
                </a:solidFill>
                <a:latin typeface="Segoe UI Light" panose="020B0502040204020203" pitchFamily="34" charset="0"/>
                <a:cs typeface="Segoe UI Light" panose="020B0502040204020203" pitchFamily="34" charset="0"/>
              </a:rPr>
              <a:t>Ruofei</a:t>
            </a:r>
            <a:r>
              <a:rPr lang="en-US" sz="4800" dirty="0">
                <a:solidFill>
                  <a:schemeClr val="bg1"/>
                </a:solidFill>
                <a:latin typeface="Segoe UI Light" panose="020B0502040204020203" pitchFamily="34" charset="0"/>
                <a:cs typeface="Segoe UI Light" panose="020B0502040204020203" pitchFamily="34" charset="0"/>
              </a:rPr>
              <a:t> Du, David Li, and Amitabh </a:t>
            </a:r>
            <a:r>
              <a:rPr lang="en-US" sz="4800" dirty="0" err="1">
                <a:solidFill>
                  <a:schemeClr val="bg1"/>
                </a:solidFill>
                <a:latin typeface="Segoe UI Light" panose="020B0502040204020203" pitchFamily="34" charset="0"/>
                <a:cs typeface="Segoe UI Light" panose="020B0502040204020203" pitchFamily="34" charset="0"/>
              </a:rPr>
              <a:t>Varshney</a:t>
            </a:r>
            <a:endParaRPr lang="en-US" sz="4800" dirty="0">
              <a:solidFill>
                <a:schemeClr val="bg1"/>
              </a:solidFill>
              <a:latin typeface="Segoe UI Light" panose="020B0502040204020203" pitchFamily="34" charset="0"/>
              <a:cs typeface="Segoe UI Light" panose="020B0502040204020203"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040" y="23342379"/>
            <a:ext cx="13117360" cy="538502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63809" y="17475288"/>
            <a:ext cx="13769507" cy="3623554"/>
          </a:xfrm>
          <a:prstGeom prst="rect">
            <a:avLst/>
          </a:prstGeom>
        </p:spPr>
      </p:pic>
      <p:sp>
        <p:nvSpPr>
          <p:cNvPr id="39" name="TextBox 38"/>
          <p:cNvSpPr txBox="1"/>
          <p:nvPr/>
        </p:nvSpPr>
        <p:spPr>
          <a:xfrm>
            <a:off x="14835766" y="21488400"/>
            <a:ext cx="14025592" cy="4247317"/>
          </a:xfrm>
          <a:prstGeom prst="rect">
            <a:avLst/>
          </a:prstGeom>
          <a:noFill/>
        </p:spPr>
        <p:txBody>
          <a:bodyPr wrap="square" lIns="0" rIns="0" rtlCol="0">
            <a:spAutoFit/>
          </a:bodyPr>
          <a:lstStyle/>
          <a:p>
            <a:pPr algn="just"/>
            <a:r>
              <a:rPr lang="en-US" sz="3000" dirty="0">
                <a:solidFill>
                  <a:prstClr val="black"/>
                </a:solidFill>
                <a:latin typeface="Segoe UI Light" panose="020B0502040204020203" pitchFamily="34" charset="0"/>
                <a:cs typeface="Segoe UI Light" panose="020B0502040204020203" pitchFamily="34" charset="0"/>
              </a:rPr>
              <a:t>When viewed from afar, our system generates 3D buildings by extruding 2D building polygons from </a:t>
            </a:r>
            <a:r>
              <a:rPr lang="en-US" sz="3000" dirty="0" err="1">
                <a:solidFill>
                  <a:prstClr val="black"/>
                </a:solidFill>
                <a:latin typeface="Segoe UI Light" panose="020B0502040204020203" pitchFamily="34" charset="0"/>
                <a:cs typeface="Segoe UI Light" panose="020B0502040204020203" pitchFamily="34" charset="0"/>
              </a:rPr>
              <a:t>OpenStreetMap</a:t>
            </a:r>
            <a:r>
              <a:rPr lang="en-US" sz="3000" dirty="0">
                <a:solidFill>
                  <a:prstClr val="black"/>
                </a:solidFill>
                <a:latin typeface="Segoe UI Light" panose="020B0502040204020203" pitchFamily="34" charset="0"/>
                <a:cs typeface="Segoe UI Light" panose="020B0502040204020203" pitchFamily="34" charset="0"/>
              </a:rPr>
              <a:t> building metadata. Different sides of these building are then textured dynamically on the GPU with a fragment </a:t>
            </a:r>
            <a:r>
              <a:rPr lang="en-US" sz="3000" dirty="0" err="1">
                <a:solidFill>
                  <a:prstClr val="black"/>
                </a:solidFill>
                <a:latin typeface="Segoe UI Light" panose="020B0502040204020203" pitchFamily="34" charset="0"/>
                <a:cs typeface="Segoe UI Light" panose="020B0502040204020203" pitchFamily="34" charset="0"/>
              </a:rPr>
              <a:t>shader</a:t>
            </a:r>
            <a:r>
              <a:rPr lang="en-US" sz="3000" dirty="0">
                <a:solidFill>
                  <a:prstClr val="black"/>
                </a:solidFill>
                <a:latin typeface="Segoe UI Light" panose="020B0502040204020203" pitchFamily="34" charset="0"/>
                <a:cs typeface="Segoe UI Light" panose="020B0502040204020203" pitchFamily="34" charset="0"/>
              </a:rPr>
              <a:t> sampling colors from the nearest Google Street View </a:t>
            </a:r>
            <a:r>
              <a:rPr lang="en-US" sz="3000" dirty="0">
                <a:solidFill>
                  <a:prstClr val="black"/>
                </a:solidFill>
                <a:latin typeface="Segoe UI Light" panose="020B0502040204020203" pitchFamily="34" charset="0"/>
                <a:cs typeface="Segoe UI Light" panose="020B0502040204020203" pitchFamily="34" charset="0"/>
              </a:rPr>
              <a:t>images. </a:t>
            </a:r>
            <a:endParaRPr lang="en-US" sz="3000" dirty="0" smtClean="0">
              <a:solidFill>
                <a:prstClr val="black"/>
              </a:solidFill>
              <a:latin typeface="Segoe UI Light" panose="020B0502040204020203" pitchFamily="34" charset="0"/>
              <a:cs typeface="Segoe UI Light" panose="020B0502040204020203" pitchFamily="34" charset="0"/>
            </a:endParaRPr>
          </a:p>
          <a:p>
            <a:pPr algn="just"/>
            <a:r>
              <a:rPr lang="en-US" sz="3000" dirty="0" smtClean="0">
                <a:solidFill>
                  <a:prstClr val="black"/>
                </a:solidFill>
                <a:latin typeface="Segoe UI Light" panose="020B0502040204020203" pitchFamily="34" charset="0"/>
                <a:cs typeface="Segoe UI Light" panose="020B0502040204020203" pitchFamily="34" charset="0"/>
              </a:rPr>
              <a:t/>
            </a:r>
            <a:br>
              <a:rPr lang="en-US" sz="3000" dirty="0" smtClean="0">
                <a:solidFill>
                  <a:prstClr val="black"/>
                </a:solidFill>
                <a:latin typeface="Segoe UI Light" panose="020B0502040204020203" pitchFamily="34" charset="0"/>
                <a:cs typeface="Segoe UI Light" panose="020B0502040204020203" pitchFamily="34" charset="0"/>
              </a:rPr>
            </a:br>
            <a:r>
              <a:rPr lang="en-US" sz="3000" dirty="0" smtClean="0">
                <a:solidFill>
                  <a:prstClr val="black"/>
                </a:solidFill>
                <a:latin typeface="Segoe UI Light" panose="020B0502040204020203" pitchFamily="34" charset="0"/>
                <a:cs typeface="Segoe UI Light" panose="020B0502040204020203" pitchFamily="34" charset="0"/>
              </a:rPr>
              <a:t>When </a:t>
            </a:r>
            <a:r>
              <a:rPr lang="en-US" sz="3000" dirty="0">
                <a:solidFill>
                  <a:prstClr val="black"/>
                </a:solidFill>
                <a:latin typeface="Segoe UI Light" panose="020B0502040204020203" pitchFamily="34" charset="0"/>
                <a:cs typeface="Segoe UI Light" panose="020B0502040204020203" pitchFamily="34" charset="0"/>
              </a:rPr>
              <a:t>viewed up close, our system generates a 3D skybox with a vertex </a:t>
            </a:r>
            <a:r>
              <a:rPr lang="en-US" sz="3000" dirty="0" err="1">
                <a:solidFill>
                  <a:prstClr val="black"/>
                </a:solidFill>
                <a:latin typeface="Segoe UI Light" panose="020B0502040204020203" pitchFamily="34" charset="0"/>
                <a:cs typeface="Segoe UI Light" panose="020B0502040204020203" pitchFamily="34" charset="0"/>
              </a:rPr>
              <a:t>shader</a:t>
            </a:r>
            <a:r>
              <a:rPr lang="en-US" sz="3000" dirty="0">
                <a:solidFill>
                  <a:prstClr val="black"/>
                </a:solidFill>
                <a:latin typeface="Segoe UI Light" panose="020B0502040204020203" pitchFamily="34" charset="0"/>
                <a:cs typeface="Segoe UI Light" panose="020B0502040204020203" pitchFamily="34" charset="0"/>
              </a:rPr>
              <a:t> positioning vertices at the proper depth relative to the position of each street view image. Then the fragment </a:t>
            </a:r>
            <a:r>
              <a:rPr lang="en-US" sz="3000" dirty="0" err="1">
                <a:solidFill>
                  <a:prstClr val="black"/>
                </a:solidFill>
                <a:latin typeface="Segoe UI Light" panose="020B0502040204020203" pitchFamily="34" charset="0"/>
                <a:cs typeface="Segoe UI Light" panose="020B0502040204020203" pitchFamily="34" charset="0"/>
              </a:rPr>
              <a:t>shader</a:t>
            </a:r>
            <a:r>
              <a:rPr lang="en-US" sz="3000" dirty="0">
                <a:solidFill>
                  <a:prstClr val="black"/>
                </a:solidFill>
                <a:latin typeface="Segoe UI Light" panose="020B0502040204020203" pitchFamily="34" charset="0"/>
                <a:cs typeface="Segoe UI Light" panose="020B0502040204020203" pitchFamily="34" charset="0"/>
              </a:rPr>
              <a:t> textures the interior of the geometry based on Google Street View images.</a:t>
            </a:r>
          </a:p>
        </p:txBody>
      </p:sp>
      <p:pic>
        <p:nvPicPr>
          <p:cNvPr id="7" name="Picture 6">
            <a:extLst>
              <a:ext uri="{FF2B5EF4-FFF2-40B4-BE49-F238E27FC236}">
                <a16:creationId xmlns:a16="http://schemas.microsoft.com/office/drawing/2014/main" xmlns="" id="{956FD0AF-3C4A-4169-8C05-16D83D001F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20611" y="34267557"/>
            <a:ext cx="1868231" cy="1868231"/>
          </a:xfrm>
          <a:prstGeom prst="rect">
            <a:avLst/>
          </a:prstGeom>
        </p:spPr>
      </p:pic>
      <p:grpSp>
        <p:nvGrpSpPr>
          <p:cNvPr id="29" name="Group 28"/>
          <p:cNvGrpSpPr/>
          <p:nvPr/>
        </p:nvGrpSpPr>
        <p:grpSpPr>
          <a:xfrm>
            <a:off x="547413" y="34624373"/>
            <a:ext cx="21440690" cy="1536672"/>
            <a:chOff x="-322420" y="6191414"/>
            <a:chExt cx="8743384" cy="626645"/>
          </a:xfrm>
        </p:grpSpPr>
        <p:pic>
          <p:nvPicPr>
            <p:cNvPr id="30" name="Picture 29" descr="C:\Users\jonf\Dropbox\HCILShared\Logos_CS\CS_logos_Transparent.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440" t="56103" r="77149" b="22563"/>
            <a:stretch/>
          </p:blipFill>
          <p:spPr bwMode="auto">
            <a:xfrm>
              <a:off x="6219750" y="6191414"/>
              <a:ext cx="595861" cy="62664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3951597" y="6214456"/>
              <a:ext cx="1943069" cy="288672"/>
            </a:xfrm>
            <a:prstGeom prst="rect">
              <a:avLst/>
            </a:prstGeom>
            <a:noFill/>
          </p:spPr>
          <p:txBody>
            <a:bodyPr wrap="none" rtlCol="0">
              <a:spAutoFit/>
            </a:bodyPr>
            <a:lstStyle/>
            <a:p>
              <a:r>
                <a:rPr lang="en-US" sz="4000" dirty="0"/>
                <a:t>THE </a:t>
              </a:r>
              <a:r>
                <a:rPr lang="en-US" sz="4000" dirty="0">
                  <a:solidFill>
                    <a:srgbClr val="E3373F"/>
                  </a:solidFill>
                </a:rPr>
                <a:t>AUGMENTARIUM</a:t>
              </a:r>
            </a:p>
          </p:txBody>
        </p:sp>
        <p:sp>
          <p:nvSpPr>
            <p:cNvPr id="32" name="TextBox 31"/>
            <p:cNvSpPr txBox="1"/>
            <p:nvPr/>
          </p:nvSpPr>
          <p:spPr>
            <a:xfrm>
              <a:off x="3965884" y="6459049"/>
              <a:ext cx="2127026" cy="338875"/>
            </a:xfrm>
            <a:prstGeom prst="rect">
              <a:avLst/>
            </a:prstGeom>
            <a:noFill/>
          </p:spPr>
          <p:txBody>
            <a:bodyPr wrap="square" rtlCol="0">
              <a:spAutoFit/>
            </a:bodyPr>
            <a:lstStyle/>
            <a:p>
              <a:r>
                <a:rPr lang="en-US" sz="2400" dirty="0"/>
                <a:t>VIRTUAL AND AUGMENTED REALITY </a:t>
              </a:r>
              <a:r>
                <a:rPr lang="en-US" sz="2400" dirty="0" smtClean="0"/>
                <a:t>LAB</a:t>
              </a:r>
              <a:endParaRPr lang="en-US" sz="2400" dirty="0"/>
            </a:p>
            <a:p>
              <a:r>
                <a:rPr lang="en-US" sz="2400" dirty="0"/>
                <a:t>AT THE UNIVERSITY OF MARYLAND</a:t>
              </a:r>
            </a:p>
          </p:txBody>
        </p:sp>
        <p:pic>
          <p:nvPicPr>
            <p:cNvPr id="33" name="Shape 797"/>
            <p:cNvPicPr preferRelativeResize="0"/>
            <p:nvPr/>
          </p:nvPicPr>
          <p:blipFill rotWithShape="1">
            <a:blip r:embed="rId8">
              <a:alphaModFix/>
            </a:blip>
            <a:srcRect r="82504"/>
            <a:stretch/>
          </p:blipFill>
          <p:spPr>
            <a:xfrm>
              <a:off x="-322420" y="6254568"/>
              <a:ext cx="545254" cy="510341"/>
            </a:xfrm>
            <a:prstGeom prst="rect">
              <a:avLst/>
            </a:prstGeom>
            <a:noFill/>
            <a:ln>
              <a:noFill/>
            </a:ln>
          </p:spPr>
        </p:pic>
        <p:sp>
          <p:nvSpPr>
            <p:cNvPr id="34" name="TextBox 33"/>
            <p:cNvSpPr txBox="1"/>
            <p:nvPr/>
          </p:nvSpPr>
          <p:spPr>
            <a:xfrm>
              <a:off x="6727895" y="6284056"/>
              <a:ext cx="1693069" cy="439283"/>
            </a:xfrm>
            <a:prstGeom prst="rect">
              <a:avLst/>
            </a:prstGeom>
            <a:solidFill>
              <a:schemeClr val="bg1"/>
            </a:solidFill>
          </p:spPr>
          <p:txBody>
            <a:bodyPr wrap="square" rtlCol="0">
              <a:spAutoFit/>
            </a:bodyPr>
            <a:lstStyle/>
            <a:p>
              <a:pPr algn="ctr"/>
              <a:r>
                <a:rPr lang="en-US" sz="3600" dirty="0">
                  <a:solidFill>
                    <a:srgbClr val="FF0000"/>
                  </a:solidFill>
                </a:rPr>
                <a:t>COMPUTER</a:t>
              </a:r>
              <a:r>
                <a:rPr lang="en-US" sz="3600" dirty="0">
                  <a:solidFill>
                    <a:schemeClr val="bg1"/>
                  </a:solidFill>
                </a:rPr>
                <a:t> </a:t>
              </a:r>
              <a:r>
                <a:rPr lang="en-US" sz="3600" dirty="0"/>
                <a:t>SCIENCE</a:t>
              </a:r>
            </a:p>
            <a:p>
              <a:pPr algn="ctr"/>
              <a:r>
                <a:rPr lang="en-US" sz="2800" dirty="0"/>
                <a:t>UNIVERSITY OF MARYLAND</a:t>
              </a:r>
            </a:p>
          </p:txBody>
        </p:sp>
        <p:sp>
          <p:nvSpPr>
            <p:cNvPr id="35" name="TextBox 34"/>
            <p:cNvSpPr txBox="1"/>
            <p:nvPr/>
          </p:nvSpPr>
          <p:spPr>
            <a:xfrm>
              <a:off x="2177230" y="6233852"/>
              <a:ext cx="1595591" cy="539690"/>
            </a:xfrm>
            <a:prstGeom prst="rect">
              <a:avLst/>
            </a:prstGeom>
            <a:noFill/>
          </p:spPr>
          <p:txBody>
            <a:bodyPr wrap="none" rtlCol="0">
              <a:spAutoFit/>
            </a:bodyPr>
            <a:lstStyle/>
            <a:p>
              <a:r>
                <a:rPr lang="en-US" sz="8000" b="1" dirty="0">
                  <a:solidFill>
                    <a:srgbClr val="E3373F"/>
                  </a:solidFill>
                  <a:latin typeface="Segoe UI Symbol" panose="020B0502040204020203" pitchFamily="34" charset="0"/>
                  <a:ea typeface="Segoe UI Symbol" panose="020B0502040204020203" pitchFamily="34" charset="0"/>
                </a:rPr>
                <a:t>UM</a:t>
              </a:r>
              <a:r>
                <a:rPr lang="en-US" sz="8000" b="1" dirty="0">
                  <a:solidFill>
                    <a:srgbClr val="000000"/>
                  </a:solidFill>
                  <a:latin typeface="Segoe UI Symbol" panose="020B0502040204020203" pitchFamily="34" charset="0"/>
                  <a:ea typeface="Segoe UI Symbol" panose="020B0502040204020203" pitchFamily="34" charset="0"/>
                </a:rPr>
                <a:t>IACS</a:t>
              </a:r>
            </a:p>
          </p:txBody>
        </p:sp>
      </p:grpSp>
      <p:grpSp>
        <p:nvGrpSpPr>
          <p:cNvPr id="37" name="Group 36"/>
          <p:cNvGrpSpPr/>
          <p:nvPr/>
        </p:nvGrpSpPr>
        <p:grpSpPr>
          <a:xfrm>
            <a:off x="26585382" y="34267557"/>
            <a:ext cx="1856232" cy="2306015"/>
            <a:chOff x="25160963" y="34678674"/>
            <a:chExt cx="1397604" cy="1736733"/>
          </a:xfrm>
        </p:grpSpPr>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63470" y="34678674"/>
              <a:ext cx="1395097" cy="1395097"/>
            </a:xfrm>
            <a:prstGeom prst="rect">
              <a:avLst/>
            </a:prstGeom>
          </p:spPr>
        </p:pic>
        <p:sp>
          <p:nvSpPr>
            <p:cNvPr id="40" name="Rectangle 39"/>
            <p:cNvSpPr/>
            <p:nvPr/>
          </p:nvSpPr>
          <p:spPr>
            <a:xfrm>
              <a:off x="25160963" y="36075491"/>
              <a:ext cx="1397601" cy="339916"/>
            </a:xfrm>
            <a:prstGeom prst="rect">
              <a:avLst/>
            </a:prstGeom>
            <a:solidFill>
              <a:schemeClr val="tx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762024" rtl="0" eaLnBrk="1" latinLnBrk="0" hangingPunct="1">
                <a:defRPr sz="7400" kern="1200">
                  <a:solidFill>
                    <a:schemeClr val="lt1"/>
                  </a:solidFill>
                  <a:latin typeface="+mn-lt"/>
                  <a:ea typeface="+mn-ea"/>
                  <a:cs typeface="+mn-cs"/>
                </a:defRPr>
              </a:lvl1pPr>
              <a:lvl2pPr marL="1881012" algn="l" defTabSz="3762024" rtl="0" eaLnBrk="1" latinLnBrk="0" hangingPunct="1">
                <a:defRPr sz="7400" kern="1200">
                  <a:solidFill>
                    <a:schemeClr val="lt1"/>
                  </a:solidFill>
                  <a:latin typeface="+mn-lt"/>
                  <a:ea typeface="+mn-ea"/>
                  <a:cs typeface="+mn-cs"/>
                </a:defRPr>
              </a:lvl2pPr>
              <a:lvl3pPr marL="3762024" algn="l" defTabSz="3762024" rtl="0" eaLnBrk="1" latinLnBrk="0" hangingPunct="1">
                <a:defRPr sz="7400" kern="1200">
                  <a:solidFill>
                    <a:schemeClr val="lt1"/>
                  </a:solidFill>
                  <a:latin typeface="+mn-lt"/>
                  <a:ea typeface="+mn-ea"/>
                  <a:cs typeface="+mn-cs"/>
                </a:defRPr>
              </a:lvl3pPr>
              <a:lvl4pPr marL="5643037" algn="l" defTabSz="3762024" rtl="0" eaLnBrk="1" latinLnBrk="0" hangingPunct="1">
                <a:defRPr sz="7400" kern="1200">
                  <a:solidFill>
                    <a:schemeClr val="lt1"/>
                  </a:solidFill>
                  <a:latin typeface="+mn-lt"/>
                  <a:ea typeface="+mn-ea"/>
                  <a:cs typeface="+mn-cs"/>
                </a:defRPr>
              </a:lvl4pPr>
              <a:lvl5pPr marL="7524049" algn="l" defTabSz="3762024" rtl="0" eaLnBrk="1" latinLnBrk="0" hangingPunct="1">
                <a:defRPr sz="7400" kern="1200">
                  <a:solidFill>
                    <a:schemeClr val="lt1"/>
                  </a:solidFill>
                  <a:latin typeface="+mn-lt"/>
                  <a:ea typeface="+mn-ea"/>
                  <a:cs typeface="+mn-cs"/>
                </a:defRPr>
              </a:lvl5pPr>
              <a:lvl6pPr marL="9405061" algn="l" defTabSz="3762024" rtl="0" eaLnBrk="1" latinLnBrk="0" hangingPunct="1">
                <a:defRPr sz="7400" kern="1200">
                  <a:solidFill>
                    <a:schemeClr val="lt1"/>
                  </a:solidFill>
                  <a:latin typeface="+mn-lt"/>
                  <a:ea typeface="+mn-ea"/>
                  <a:cs typeface="+mn-cs"/>
                </a:defRPr>
              </a:lvl6pPr>
              <a:lvl7pPr marL="11286073" algn="l" defTabSz="3762024" rtl="0" eaLnBrk="1" latinLnBrk="0" hangingPunct="1">
                <a:defRPr sz="7400" kern="1200">
                  <a:solidFill>
                    <a:schemeClr val="lt1"/>
                  </a:solidFill>
                  <a:latin typeface="+mn-lt"/>
                  <a:ea typeface="+mn-ea"/>
                  <a:cs typeface="+mn-cs"/>
                </a:defRPr>
              </a:lvl7pPr>
              <a:lvl8pPr marL="13167086" algn="l" defTabSz="3762024" rtl="0" eaLnBrk="1" latinLnBrk="0" hangingPunct="1">
                <a:defRPr sz="7400" kern="1200">
                  <a:solidFill>
                    <a:schemeClr val="lt1"/>
                  </a:solidFill>
                  <a:latin typeface="+mn-lt"/>
                  <a:ea typeface="+mn-ea"/>
                  <a:cs typeface="+mn-cs"/>
                </a:defRPr>
              </a:lvl8pPr>
              <a:lvl9pPr marL="15048098" algn="l" defTabSz="3762024" rtl="0" eaLnBrk="1" latinLnBrk="0" hangingPunct="1">
                <a:defRPr sz="7400" kern="1200">
                  <a:solidFill>
                    <a:schemeClr val="lt1"/>
                  </a:solidFill>
                  <a:latin typeface="+mn-lt"/>
                  <a:ea typeface="+mn-ea"/>
                  <a:cs typeface="+mn-cs"/>
                </a:defRPr>
              </a:lvl9pPr>
            </a:lstStyle>
            <a:p>
              <a:pPr algn="ctr"/>
              <a:r>
                <a:rPr lang="en-US" sz="1200" dirty="0" smtClean="0">
                  <a:solidFill>
                    <a:prstClr val="white"/>
                  </a:solidFill>
                  <a:latin typeface="Segoe Condensed" panose="020B0606040200020203" pitchFamily="34" charset="0"/>
                </a:rPr>
                <a:t>Amitabh Varshney</a:t>
              </a:r>
            </a:p>
            <a:p>
              <a:pPr algn="ctr"/>
              <a:r>
                <a:rPr lang="en-US" sz="1050" dirty="0" smtClean="0">
                  <a:solidFill>
                    <a:prstClr val="white"/>
                  </a:solidFill>
                  <a:latin typeface="Segoe Condensed" panose="020B0606040200020203" pitchFamily="34" charset="0"/>
                </a:rPr>
                <a:t>varshney@cs.umd.edu</a:t>
              </a:r>
              <a:endParaRPr lang="en-US" sz="1050" dirty="0">
                <a:solidFill>
                  <a:prstClr val="white"/>
                </a:solidFill>
                <a:latin typeface="Segoe Condensed" panose="020B0606040200020203" pitchFamily="34" charset="0"/>
              </a:endParaRPr>
            </a:p>
          </p:txBody>
        </p:sp>
      </p:grpSp>
      <p:sp>
        <p:nvSpPr>
          <p:cNvPr id="44" name="Rectangle 43"/>
          <p:cNvSpPr/>
          <p:nvPr/>
        </p:nvSpPr>
        <p:spPr>
          <a:xfrm>
            <a:off x="24420612" y="36135788"/>
            <a:ext cx="1868230" cy="437734"/>
          </a:xfrm>
          <a:prstGeom prst="rect">
            <a:avLst/>
          </a:prstGeom>
          <a:solidFill>
            <a:schemeClr val="tx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prstClr val="white"/>
                </a:solidFill>
                <a:latin typeface="Segoe Condensed" panose="020B0606040200020203" pitchFamily="34" charset="0"/>
              </a:rPr>
              <a:t>David</a:t>
            </a:r>
            <a:r>
              <a:rPr lang="en-US" sz="1200" dirty="0">
                <a:solidFill>
                  <a:prstClr val="white"/>
                </a:solidFill>
                <a:latin typeface="Segoe Condensed" panose="020B0606040200020203" pitchFamily="34" charset="0"/>
              </a:rPr>
              <a:t> Li</a:t>
            </a:r>
          </a:p>
          <a:p>
            <a:pPr algn="ctr"/>
            <a:r>
              <a:rPr lang="en-US" sz="1200" dirty="0" err="1">
                <a:solidFill>
                  <a:prstClr val="white"/>
                </a:solidFill>
                <a:latin typeface="Segoe Condensed" panose="020B0606040200020203" pitchFamily="34" charset="0"/>
              </a:rPr>
              <a:t>david@davidl.me</a:t>
            </a:r>
            <a:endParaRPr lang="en-US" sz="1200" dirty="0">
              <a:solidFill>
                <a:prstClr val="white"/>
              </a:solidFill>
              <a:latin typeface="Segoe Condensed" panose="020B0606040200020203" pitchFamily="34" charset="0"/>
            </a:endParaRPr>
          </a:p>
        </p:txBody>
      </p:sp>
      <p:grpSp>
        <p:nvGrpSpPr>
          <p:cNvPr id="45" name="Group 44"/>
          <p:cNvGrpSpPr/>
          <p:nvPr/>
        </p:nvGrpSpPr>
        <p:grpSpPr>
          <a:xfrm>
            <a:off x="22222943" y="34267557"/>
            <a:ext cx="1856232" cy="2296281"/>
            <a:chOff x="21573064" y="34752935"/>
            <a:chExt cx="1392789" cy="1729402"/>
          </a:xfrm>
        </p:grpSpPr>
        <p:pic>
          <p:nvPicPr>
            <p:cNvPr id="46" name="Pictur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573064" y="34752935"/>
              <a:ext cx="1392789" cy="1392789"/>
            </a:xfrm>
            <a:prstGeom prst="rect">
              <a:avLst/>
            </a:prstGeom>
          </p:spPr>
        </p:pic>
        <p:sp>
          <p:nvSpPr>
            <p:cNvPr id="47" name="Rectangle 46"/>
            <p:cNvSpPr/>
            <p:nvPr/>
          </p:nvSpPr>
          <p:spPr>
            <a:xfrm>
              <a:off x="21573064" y="36149112"/>
              <a:ext cx="1392787" cy="333225"/>
            </a:xfrm>
            <a:prstGeom prst="rect">
              <a:avLst/>
            </a:prstGeom>
            <a:solidFill>
              <a:schemeClr val="tx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762024"/>
              <a:r>
                <a:rPr lang="en-US" sz="1200" dirty="0" err="1">
                  <a:solidFill>
                    <a:prstClr val="white"/>
                  </a:solidFill>
                  <a:latin typeface="Segoe Condensed" panose="020B0606040200020203" pitchFamily="34" charset="0"/>
                </a:rPr>
                <a:t>Ruofei</a:t>
              </a:r>
              <a:r>
                <a:rPr lang="en-US" sz="1200" dirty="0">
                  <a:solidFill>
                    <a:prstClr val="white"/>
                  </a:solidFill>
                  <a:latin typeface="Segoe Condensed" panose="020B0606040200020203" pitchFamily="34" charset="0"/>
                </a:rPr>
                <a:t> Du</a:t>
              </a:r>
            </a:p>
            <a:p>
              <a:pPr algn="ctr" defTabSz="3762024"/>
              <a:r>
                <a:rPr lang="en-US" sz="1200" dirty="0" err="1">
                  <a:solidFill>
                    <a:prstClr val="white"/>
                  </a:solidFill>
                  <a:latin typeface="Segoe Condensed" panose="020B0606040200020203" pitchFamily="34" charset="0"/>
                </a:rPr>
                <a:t>me@duruofei.com</a:t>
              </a:r>
              <a:endParaRPr lang="en-US" sz="1200" dirty="0">
                <a:solidFill>
                  <a:prstClr val="white"/>
                </a:solidFill>
                <a:latin typeface="Segoe Condensed" panose="020B0606040200020203" pitchFamily="34" charset="0"/>
              </a:endParaRPr>
            </a:p>
          </p:txBody>
        </p:sp>
      </p:grpSp>
      <p:pic>
        <p:nvPicPr>
          <p:cNvPr id="48" name="Picture 47" descr="C:\research\talks\VirginiaTech2012_SeminarSeries\umd_logo.png"/>
          <p:cNvPicPr>
            <a:picLocks noChangeAspect="1" noChangeArrowheads="1"/>
          </p:cNvPicPr>
          <p:nvPr/>
        </p:nvPicPr>
        <p:blipFill rotWithShape="1">
          <a:blip r:embed="rId11">
            <a:biLevel thresh="75000"/>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rcRect l="20170"/>
          <a:stretch/>
        </p:blipFill>
        <p:spPr bwMode="auto">
          <a:xfrm>
            <a:off x="1983703" y="34945225"/>
            <a:ext cx="4306158" cy="8870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13"/>
          <a:srcRect b="18453"/>
          <a:stretch/>
        </p:blipFill>
        <p:spPr>
          <a:xfrm>
            <a:off x="14963809" y="28803600"/>
            <a:ext cx="13611191" cy="5105920"/>
          </a:xfrm>
          <a:prstGeom prst="roundRect">
            <a:avLst>
              <a:gd name="adj" fmla="val 10155"/>
            </a:avLst>
          </a:prstGeom>
        </p:spPr>
      </p:pic>
      <p:sp>
        <p:nvSpPr>
          <p:cNvPr id="49" name="TextBox 48"/>
          <p:cNvSpPr txBox="1"/>
          <p:nvPr/>
        </p:nvSpPr>
        <p:spPr>
          <a:xfrm>
            <a:off x="3870276" y="15665892"/>
            <a:ext cx="9998124" cy="2400657"/>
          </a:xfrm>
          <a:prstGeom prst="rect">
            <a:avLst/>
          </a:prstGeom>
          <a:noFill/>
        </p:spPr>
        <p:txBody>
          <a:bodyPr wrap="square" lIns="0" rIns="0" rtlCol="0">
            <a:spAutoFit/>
          </a:bodyPr>
          <a:lstStyle/>
          <a:p>
            <a:pPr algn="just"/>
            <a:r>
              <a:rPr lang="en-US" sz="3000" dirty="0">
                <a:solidFill>
                  <a:prstClr val="black"/>
                </a:solidFill>
                <a:latin typeface="Segoe UI Light" panose="020B0502040204020203" pitchFamily="34" charset="0"/>
                <a:cs typeface="Segoe UI Light" panose="020B0502040204020203" pitchFamily="34" charset="0"/>
              </a:rPr>
              <a:t>3D representations of the real world are widely used for virtual tourism, geographical education, and neighborhood auditing. Yet the availability of large-scale 3D models has been limited due to the high data, computational processing, and human labor requirements for creating such models.</a:t>
            </a:r>
            <a:endParaRPr lang="en-US" sz="3000" dirty="0">
              <a:solidFill>
                <a:prstClr val="black"/>
              </a:solidFill>
              <a:latin typeface="Segoe UI Light" panose="020B0502040204020203" pitchFamily="34" charset="0"/>
              <a:cs typeface="Segoe UI Light" panose="020B0502040204020203" pitchFamily="34" charset="0"/>
            </a:endParaRPr>
          </a:p>
        </p:txBody>
      </p:sp>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2772" y="15699751"/>
            <a:ext cx="2209800" cy="2209800"/>
          </a:xfrm>
          <a:prstGeom prst="rect">
            <a:avLst/>
          </a:prstGeom>
        </p:spPr>
      </p:pic>
    </p:spTree>
    <p:extLst>
      <p:ext uri="{BB962C8B-B14F-4D97-AF65-F5344CB8AC3E}">
        <p14:creationId xmlns:p14="http://schemas.microsoft.com/office/powerpoint/2010/main" val="3011157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TotalTime>
  <Words>482</Words>
  <Application>Microsoft Macintosh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Segoe UI</vt:lpstr>
      <vt:lpstr>Arial</vt:lpstr>
      <vt:lpstr>Calibri</vt:lpstr>
      <vt:lpstr>Segoe UI Light</vt:lpstr>
      <vt:lpstr>Segoe UI Semibold</vt:lpstr>
      <vt:lpstr>Office Theme</vt:lpstr>
      <vt:lpstr>PowerPoint Presentation</vt:lpstr>
    </vt:vector>
  </TitlesOfParts>
  <Company>Microsoft</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E. Froehlich</dc:creator>
  <cp:lastModifiedBy>Du Ruofei</cp:lastModifiedBy>
  <cp:revision>79</cp:revision>
  <cp:lastPrinted>2019-03-17T03:19:05Z</cp:lastPrinted>
  <dcterms:created xsi:type="dcterms:W3CDTF">2013-09-26T00:16:11Z</dcterms:created>
  <dcterms:modified xsi:type="dcterms:W3CDTF">2019-03-17T03:28:21Z</dcterms:modified>
</cp:coreProperties>
</file>